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80" r:id="rId4"/>
    <p:sldId id="281" r:id="rId5"/>
    <p:sldId id="282" r:id="rId6"/>
    <p:sldId id="283" r:id="rId7"/>
    <p:sldId id="284" r:id="rId8"/>
    <p:sldId id="285" r:id="rId9"/>
    <p:sldId id="286" r:id="rId10"/>
    <p:sldId id="28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160" y="3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65CB178-0D02-499F-9124-46DDDD02A47C}" type="datetimeFigureOut">
              <a:rPr lang="en-US" smtClean="0"/>
              <a:t>4/11/2019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56892BC-77CC-410B-844E-3B95B00B286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5CB178-0D02-499F-9124-46DDDD02A47C}"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92BC-77CC-410B-844E-3B95B00B28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65CB178-0D02-499F-9124-46DDDD02A47C}" type="datetimeFigureOut">
              <a:rPr lang="en-US" smtClean="0"/>
              <a:t>4/11/2019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56892BC-77CC-410B-844E-3B95B00B286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65CB178-0D02-499F-9124-46DDDD02A47C}"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56892BC-77CC-410B-844E-3B95B00B2861}"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65CB178-0D02-499F-9124-46DDDD02A47C}" type="datetimeFigureOut">
              <a:rPr lang="en-US" smtClean="0"/>
              <a:t>4/11/2019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56892BC-77CC-410B-844E-3B95B00B286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65CB178-0D02-499F-9124-46DDDD02A47C}" type="datetimeFigureOut">
              <a:rPr lang="en-US" smtClean="0"/>
              <a:t>4/11/2019</a:t>
            </a:fld>
            <a:endParaRPr lang="en-US"/>
          </a:p>
        </p:txBody>
      </p:sp>
      <p:sp>
        <p:nvSpPr>
          <p:cNvPr id="10" name="Slide Number Placeholder 9"/>
          <p:cNvSpPr>
            <a:spLocks noGrp="1"/>
          </p:cNvSpPr>
          <p:nvPr>
            <p:ph type="sldNum" sz="quarter" idx="16"/>
          </p:nvPr>
        </p:nvSpPr>
        <p:spPr/>
        <p:txBody>
          <a:bodyPr rtlCol="0"/>
          <a:lstStyle/>
          <a:p>
            <a:fld id="{556892BC-77CC-410B-844E-3B95B00B2861}"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65CB178-0D02-499F-9124-46DDDD02A47C}" type="datetimeFigureOut">
              <a:rPr lang="en-US" smtClean="0"/>
              <a:t>4/11/2019</a:t>
            </a:fld>
            <a:endParaRPr lang="en-US"/>
          </a:p>
        </p:txBody>
      </p:sp>
      <p:sp>
        <p:nvSpPr>
          <p:cNvPr id="12" name="Slide Number Placeholder 11"/>
          <p:cNvSpPr>
            <a:spLocks noGrp="1"/>
          </p:cNvSpPr>
          <p:nvPr>
            <p:ph type="sldNum" sz="quarter" idx="16"/>
          </p:nvPr>
        </p:nvSpPr>
        <p:spPr/>
        <p:txBody>
          <a:bodyPr rtlCol="0"/>
          <a:lstStyle/>
          <a:p>
            <a:fld id="{556892BC-77CC-410B-844E-3B95B00B2861}"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65CB178-0D02-499F-9124-46DDDD02A47C}" type="datetimeFigureOut">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56892BC-77CC-410B-844E-3B95B00B28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CB178-0D02-499F-9124-46DDDD02A47C}" type="datetimeFigureOut">
              <a:rPr lang="en-US" smtClean="0"/>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56892BC-77CC-410B-844E-3B95B00B28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65CB178-0D02-499F-9124-46DDDD02A47C}"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56892BC-77CC-410B-844E-3B95B00B2861}"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65CB178-0D02-499F-9124-46DDDD02A47C}" type="datetimeFigureOut">
              <a:rPr lang="en-US" smtClean="0"/>
              <a:t>4/11/2019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56892BC-77CC-410B-844E-3B95B00B2861}"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65CB178-0D02-499F-9124-46DDDD02A47C}" type="datetimeFigureOut">
              <a:rPr lang="en-US" smtClean="0"/>
              <a:t>4/11/2019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56892BC-77CC-410B-844E-3B95B00B28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038600"/>
            <a:ext cx="8686800" cy="1828800"/>
          </a:xfrm>
        </p:spPr>
        <p:txBody>
          <a:bodyPr>
            <a:normAutofit/>
          </a:bodyPr>
          <a:lstStyle/>
          <a:p>
            <a:r>
              <a:rPr lang="en-US" dirty="0"/>
              <a:t>The Kabbalah</a:t>
            </a:r>
          </a:p>
        </p:txBody>
      </p:sp>
      <p:sp>
        <p:nvSpPr>
          <p:cNvPr id="3" name="Subtitle 2"/>
          <p:cNvSpPr>
            <a:spLocks noGrp="1"/>
          </p:cNvSpPr>
          <p:nvPr>
            <p:ph type="subTitle" idx="1"/>
          </p:nvPr>
        </p:nvSpPr>
        <p:spPr>
          <a:xfrm>
            <a:off x="2362200" y="6050037"/>
            <a:ext cx="6629400" cy="655563"/>
          </a:xfrm>
        </p:spPr>
        <p:txBody>
          <a:bodyPr>
            <a:normAutofit fontScale="70000" lnSpcReduction="20000"/>
          </a:bodyPr>
          <a:lstStyle/>
          <a:p>
            <a:pPr>
              <a:lnSpc>
                <a:spcPct val="120000"/>
              </a:lnSpc>
              <a:spcBef>
                <a:spcPts val="0"/>
              </a:spcBef>
            </a:pPr>
            <a:r>
              <a:rPr lang="en-US" dirty="0"/>
              <a:t>Monterey Peninsula College</a:t>
            </a:r>
          </a:p>
          <a:p>
            <a:pPr>
              <a:lnSpc>
                <a:spcPct val="120000"/>
              </a:lnSpc>
              <a:spcBef>
                <a:spcPts val="0"/>
              </a:spcBef>
            </a:pPr>
            <a:r>
              <a:rPr lang="en-US" dirty="0" err="1"/>
              <a:t>Gentrain</a:t>
            </a:r>
            <a:r>
              <a:rPr lang="en-US" dirty="0"/>
              <a:t> 406: The Medieval Renaissance and the High Middle Ages</a:t>
            </a:r>
          </a:p>
        </p:txBody>
      </p:sp>
      <p:sp>
        <p:nvSpPr>
          <p:cNvPr id="4" name="Subtitle 2"/>
          <p:cNvSpPr txBox="1">
            <a:spLocks/>
          </p:cNvSpPr>
          <p:nvPr/>
        </p:nvSpPr>
        <p:spPr>
          <a:xfrm>
            <a:off x="-1905000" y="6096000"/>
            <a:ext cx="4114800" cy="655563"/>
          </a:xfrm>
          <a:prstGeom prst="rect">
            <a:avLst/>
          </a:prstGeom>
        </p:spPr>
        <p:txBody>
          <a:bodyPr vert="horz" anchor="ctr">
            <a:normAutofit fontScale="70000" lnSpcReduction="20000"/>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r">
              <a:lnSpc>
                <a:spcPct val="120000"/>
              </a:lnSpc>
              <a:spcBef>
                <a:spcPts val="0"/>
              </a:spcBef>
            </a:pPr>
            <a:r>
              <a:rPr lang="en-US" dirty="0"/>
              <a:t>Dr. Stephanie </a:t>
            </a:r>
            <a:r>
              <a:rPr lang="en-US" dirty="0" err="1"/>
              <a:t>Spoto</a:t>
            </a:r>
            <a:endParaRPr lang="en-US" dirty="0"/>
          </a:p>
          <a:p>
            <a:pPr algn="r">
              <a:lnSpc>
                <a:spcPct val="120000"/>
              </a:lnSpc>
              <a:spcBef>
                <a:spcPts val="0"/>
              </a:spcBef>
            </a:pPr>
            <a:r>
              <a:rPr lang="en-US" dirty="0"/>
              <a:t>4/11/2019</a:t>
            </a:r>
          </a:p>
        </p:txBody>
      </p:sp>
      <p:pic>
        <p:nvPicPr>
          <p:cNvPr id="3074" name="Picture 2" descr=" by the Forw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33400"/>
            <a:ext cx="6429375" cy="40767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53000" y="4629834"/>
            <a:ext cx="4038600" cy="584775"/>
          </a:xfrm>
          <a:prstGeom prst="rect">
            <a:avLst/>
          </a:prstGeom>
          <a:noFill/>
        </p:spPr>
        <p:txBody>
          <a:bodyPr wrap="square" rtlCol="0">
            <a:spAutoFit/>
          </a:bodyPr>
          <a:lstStyle/>
          <a:p>
            <a:r>
              <a:rPr lang="en-US" sz="1600" dirty="0"/>
              <a:t>Manuscript of Practical Kabbalah depicting angels. From Morocco</a:t>
            </a:r>
            <a:r>
              <a:rPr lang="en-US" sz="1600" dirty="0" smtClean="0"/>
              <a:t>, 1925.</a:t>
            </a:r>
            <a:endParaRPr lang="en-US" sz="1600" dirty="0"/>
          </a:p>
        </p:txBody>
      </p:sp>
    </p:spTree>
    <p:extLst>
      <p:ext uri="{BB962C8B-B14F-4D97-AF65-F5344CB8AC3E}">
        <p14:creationId xmlns:p14="http://schemas.microsoft.com/office/powerpoint/2010/main" val="358639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9D41EC-1909-4EF0-9900-5A08CE1C38C4}"/>
              </a:ext>
            </a:extLst>
          </p:cNvPr>
          <p:cNvSpPr>
            <a:spLocks noGrp="1"/>
          </p:cNvSpPr>
          <p:nvPr>
            <p:ph type="title"/>
          </p:nvPr>
        </p:nvSpPr>
        <p:spPr/>
        <p:txBody>
          <a:bodyPr/>
          <a:lstStyle/>
          <a:p>
            <a:r>
              <a:rPr lang="en-US" dirty="0"/>
              <a:t>Hebrew Language as Divine</a:t>
            </a:r>
          </a:p>
        </p:txBody>
      </p:sp>
      <p:sp>
        <p:nvSpPr>
          <p:cNvPr id="3" name="Content Placeholder 2">
            <a:extLst>
              <a:ext uri="{FF2B5EF4-FFF2-40B4-BE49-F238E27FC236}">
                <a16:creationId xmlns:a16="http://schemas.microsoft.com/office/drawing/2014/main" xmlns="" id="{87DB5781-7B58-4B87-9FA1-232A1C5CC355}"/>
              </a:ext>
            </a:extLst>
          </p:cNvPr>
          <p:cNvSpPr>
            <a:spLocks noGrp="1"/>
          </p:cNvSpPr>
          <p:nvPr>
            <p:ph sz="quarter" idx="1"/>
          </p:nvPr>
        </p:nvSpPr>
        <p:spPr>
          <a:xfrm>
            <a:off x="3352800" y="1600200"/>
            <a:ext cx="5413248" cy="4800600"/>
          </a:xfrm>
        </p:spPr>
        <p:txBody>
          <a:bodyPr>
            <a:normAutofit fontScale="70000" lnSpcReduction="20000"/>
          </a:bodyPr>
          <a:lstStyle/>
          <a:p>
            <a:r>
              <a:rPr lang="en-US" dirty="0"/>
              <a:t>God enacted Creation through the Hebrew language and through the Torah</a:t>
            </a:r>
          </a:p>
          <a:p>
            <a:pPr lvl="1"/>
            <a:r>
              <a:rPr lang="en-US" dirty="0"/>
              <a:t>This already existed in Midrashic traditions, but Kabbalistic writings turned this into a full linguistic mysticism. </a:t>
            </a:r>
          </a:p>
          <a:p>
            <a:r>
              <a:rPr lang="en-US" dirty="0"/>
              <a:t>Every Hebrew letter, word, number, even accent on words of the Hebrew Bible contain esoteric meanings, describing the spiritual dimensions within exoteric ideas</a:t>
            </a:r>
          </a:p>
          <a:p>
            <a:r>
              <a:rPr lang="en-US" dirty="0"/>
              <a:t>Names of God in Judaism have further prominence </a:t>
            </a:r>
            <a:r>
              <a:rPr lang="en-US" dirty="0">
                <a:sym typeface="Wingdings" panose="05000000000000000000" pitchFamily="2" charset="2"/>
              </a:rPr>
              <a:t> </a:t>
            </a:r>
            <a:r>
              <a:rPr lang="en-US" dirty="0"/>
              <a:t>fluidity of meaning turns the whole Torah into a Divine name. </a:t>
            </a:r>
          </a:p>
          <a:p>
            <a:r>
              <a:rPr lang="en-US" dirty="0"/>
              <a:t>Hebrew name of things is the channel of their lifeforce </a:t>
            </a:r>
            <a:r>
              <a:rPr lang="en-US" dirty="0">
                <a:sym typeface="Wingdings" panose="05000000000000000000" pitchFamily="2" charset="2"/>
              </a:rPr>
              <a:t></a:t>
            </a:r>
            <a:r>
              <a:rPr lang="en-US" dirty="0"/>
              <a:t> "holiness" and "mitzvot" embody ontological Divine immanence, as God can be known in </a:t>
            </a:r>
            <a:r>
              <a:rPr lang="en-US" b="1" dirty="0"/>
              <a:t>manifestation</a:t>
            </a:r>
            <a:r>
              <a:rPr lang="en-US" dirty="0"/>
              <a:t> as well as </a:t>
            </a:r>
            <a:r>
              <a:rPr lang="en-US" b="1" dirty="0"/>
              <a:t>transcendence</a:t>
            </a:r>
            <a:r>
              <a:rPr lang="en-US" dirty="0"/>
              <a:t>. </a:t>
            </a:r>
          </a:p>
        </p:txBody>
      </p:sp>
      <p:pic>
        <p:nvPicPr>
          <p:cNvPr id="2050" name="Picture 2" descr="https://i.pinimg.com/originals/6a/0a/7d/6a0a7d06065023f72f8b74c5f487226c.jpg">
            <a:extLst>
              <a:ext uri="{FF2B5EF4-FFF2-40B4-BE49-F238E27FC236}">
                <a16:creationId xmlns:a16="http://schemas.microsoft.com/office/drawing/2014/main" xmlns="" id="{632AC4CD-0F43-44A2-A2E4-75D3D9B51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18" y="1626781"/>
            <a:ext cx="3155482" cy="38507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B21B6292-0327-4055-A141-46B74B8C01B4}"/>
              </a:ext>
            </a:extLst>
          </p:cNvPr>
          <p:cNvSpPr txBox="1"/>
          <p:nvPr/>
        </p:nvSpPr>
        <p:spPr>
          <a:xfrm>
            <a:off x="197318" y="5623510"/>
            <a:ext cx="3279647" cy="523220"/>
          </a:xfrm>
          <a:prstGeom prst="rect">
            <a:avLst/>
          </a:prstGeom>
          <a:noFill/>
        </p:spPr>
        <p:txBody>
          <a:bodyPr wrap="square" rtlCol="0">
            <a:spAutoFit/>
          </a:bodyPr>
          <a:lstStyle/>
          <a:p>
            <a:r>
              <a:rPr lang="en-US" sz="1400" dirty="0" err="1"/>
              <a:t>Sefer</a:t>
            </a:r>
            <a:r>
              <a:rPr lang="en-US" sz="1400" dirty="0"/>
              <a:t> Raziel </a:t>
            </a:r>
            <a:r>
              <a:rPr lang="en-US" sz="1400" dirty="0" err="1"/>
              <a:t>HaMalakh</a:t>
            </a:r>
            <a:r>
              <a:rPr lang="en-US" sz="1400" dirty="0"/>
              <a:t>, (“Book of Raziel the Angel”), medieval Kabbalistic grimoire </a:t>
            </a:r>
          </a:p>
        </p:txBody>
      </p:sp>
    </p:spTree>
    <p:extLst>
      <p:ext uri="{BB962C8B-B14F-4D97-AF65-F5344CB8AC3E}">
        <p14:creationId xmlns:p14="http://schemas.microsoft.com/office/powerpoint/2010/main" val="161679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F3A023-2D25-43C0-ACD8-0DE185435434}"/>
              </a:ext>
            </a:extLst>
          </p:cNvPr>
          <p:cNvSpPr>
            <a:spLocks noGrp="1"/>
          </p:cNvSpPr>
          <p:nvPr>
            <p:ph type="title"/>
          </p:nvPr>
        </p:nvSpPr>
        <p:spPr/>
        <p:txBody>
          <a:bodyPr/>
          <a:lstStyle/>
          <a:p>
            <a:r>
              <a:rPr lang="en-US" dirty="0"/>
              <a:t>Overview of the Kabbalah</a:t>
            </a:r>
          </a:p>
        </p:txBody>
      </p:sp>
      <p:sp>
        <p:nvSpPr>
          <p:cNvPr id="3" name="Content Placeholder 2">
            <a:extLst>
              <a:ext uri="{FF2B5EF4-FFF2-40B4-BE49-F238E27FC236}">
                <a16:creationId xmlns:a16="http://schemas.microsoft.com/office/drawing/2014/main" xmlns="" id="{2FD25202-61B8-4ADD-A7A7-6F7E9B3D2035}"/>
              </a:ext>
            </a:extLst>
          </p:cNvPr>
          <p:cNvSpPr>
            <a:spLocks noGrp="1"/>
          </p:cNvSpPr>
          <p:nvPr>
            <p:ph sz="quarter" idx="1"/>
          </p:nvPr>
        </p:nvSpPr>
        <p:spPr>
          <a:xfrm>
            <a:off x="3962400" y="1600200"/>
            <a:ext cx="4803648" cy="4800600"/>
          </a:xfrm>
        </p:spPr>
        <p:txBody>
          <a:bodyPr>
            <a:normAutofit fontScale="62500" lnSpcReduction="20000"/>
          </a:bodyPr>
          <a:lstStyle/>
          <a:p>
            <a:r>
              <a:rPr lang="en-US" dirty="0"/>
              <a:t>Jewish Kabbalah </a:t>
            </a:r>
            <a:r>
              <a:rPr lang="en-US" dirty="0">
                <a:sym typeface="Wingdings" panose="05000000000000000000" pitchFamily="2" charset="2"/>
              </a:rPr>
              <a:t> </a:t>
            </a:r>
            <a:r>
              <a:rPr lang="en-US" dirty="0"/>
              <a:t>set of esoteric teachings meant to explain the relationship between God, the unchanging, eternal, and mysterious Ein </a:t>
            </a:r>
            <a:r>
              <a:rPr lang="en-US" dirty="0" err="1"/>
              <a:t>Sof</a:t>
            </a:r>
            <a:r>
              <a:rPr lang="en-US" dirty="0"/>
              <a:t> (</a:t>
            </a:r>
            <a:r>
              <a:rPr lang="he-IL" dirty="0"/>
              <a:t>אֵין סוֹף</a:t>
            </a:r>
            <a:r>
              <a:rPr lang="en-US" dirty="0"/>
              <a:t> “The Infinite”) and the mortal and finite universe (God's creation).</a:t>
            </a:r>
          </a:p>
          <a:p>
            <a:r>
              <a:rPr lang="en-US" dirty="0"/>
              <a:t>The foundation of mystical religious interpretations within Judaism</a:t>
            </a:r>
          </a:p>
          <a:p>
            <a:r>
              <a:rPr lang="en-US" dirty="0"/>
              <a:t>Kabbalah (Hebrew: </a:t>
            </a:r>
            <a:r>
              <a:rPr lang="he-IL" dirty="0"/>
              <a:t>קַבָּלָה, </a:t>
            </a:r>
            <a:r>
              <a:rPr lang="en-US" dirty="0"/>
              <a:t> literally “reception, tradition” or “correspondence”) is an esoteric method, discipline, and school of thought of Judaism.</a:t>
            </a:r>
          </a:p>
          <a:p>
            <a:r>
              <a:rPr lang="en-US" dirty="0"/>
              <a:t>Definition of Kabbalah changes depending on the tradition and aims of followers</a:t>
            </a:r>
          </a:p>
          <a:p>
            <a:r>
              <a:rPr lang="en-US" dirty="0"/>
              <a:t>Initially an integral part of mystical Judaism, it was later adopted into Western esotericism (Christian Cabala and Hermetic Qabalah).</a:t>
            </a:r>
          </a:p>
        </p:txBody>
      </p:sp>
      <p:pic>
        <p:nvPicPr>
          <p:cNvPr id="1026" name="Picture 2" descr="https://www.bl.uk/britishlibrary/~/media/bl/global/hebrew%20manuscripts/collection%20items/hebrew_mss_abridgment_kabbalistic_treatise_add_ms_27091_f026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199"/>
            <a:ext cx="3505200" cy="470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10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C265F4-20A1-4F13-A1BD-A6F9B4D8D72D}"/>
              </a:ext>
            </a:extLst>
          </p:cNvPr>
          <p:cNvSpPr>
            <a:spLocks noGrp="1"/>
          </p:cNvSpPr>
          <p:nvPr>
            <p:ph type="title"/>
          </p:nvPr>
        </p:nvSpPr>
        <p:spPr/>
        <p:txBody>
          <a:bodyPr/>
          <a:lstStyle/>
          <a:p>
            <a:r>
              <a:rPr lang="en-US" dirty="0"/>
              <a:t>Transmission of sacred ideas</a:t>
            </a:r>
          </a:p>
        </p:txBody>
      </p:sp>
      <p:sp>
        <p:nvSpPr>
          <p:cNvPr id="3" name="Content Placeholder 2">
            <a:extLst>
              <a:ext uri="{FF2B5EF4-FFF2-40B4-BE49-F238E27FC236}">
                <a16:creationId xmlns:a16="http://schemas.microsoft.com/office/drawing/2014/main" xmlns="" id="{489673F2-EB80-4888-9BB6-7D3004140EBD}"/>
              </a:ext>
            </a:extLst>
          </p:cNvPr>
          <p:cNvSpPr>
            <a:spLocks noGrp="1"/>
          </p:cNvSpPr>
          <p:nvPr>
            <p:ph sz="quarter" idx="1"/>
          </p:nvPr>
        </p:nvSpPr>
        <p:spPr>
          <a:xfrm>
            <a:off x="457200" y="1600200"/>
            <a:ext cx="4800600" cy="5029200"/>
          </a:xfrm>
        </p:spPr>
        <p:txBody>
          <a:bodyPr>
            <a:normAutofit lnSpcReduction="10000"/>
          </a:bodyPr>
          <a:lstStyle/>
          <a:p>
            <a:r>
              <a:rPr lang="en-US" dirty="0"/>
              <a:t>Kabbalists developed their own transmission of sacred texts </a:t>
            </a:r>
            <a:r>
              <a:rPr lang="en-US" dirty="0">
                <a:sym typeface="Wingdings" panose="05000000000000000000" pitchFamily="2" charset="2"/>
              </a:rPr>
              <a:t> use classical Jewish scripture to explain its mystical teachings</a:t>
            </a:r>
          </a:p>
          <a:p>
            <a:r>
              <a:rPr lang="en-US" dirty="0"/>
              <a:t>Aim to explore the hidden meaning of the </a:t>
            </a:r>
            <a:r>
              <a:rPr lang="en-US" i="1" dirty="0"/>
              <a:t>Torah</a:t>
            </a:r>
            <a:r>
              <a:rPr lang="en-US" dirty="0"/>
              <a:t> and traditional rabbinic literature like the </a:t>
            </a:r>
            <a:r>
              <a:rPr lang="en-US" i="1" dirty="0"/>
              <a:t>Mishna.</a:t>
            </a:r>
          </a:p>
          <a:p>
            <a:r>
              <a:rPr lang="en-US" dirty="0"/>
              <a:t>One fundamental Kabbalistic text is the 13</a:t>
            </a:r>
            <a:r>
              <a:rPr lang="en-US" baseline="30000" dirty="0"/>
              <a:t>th</a:t>
            </a:r>
            <a:r>
              <a:rPr lang="en-US" dirty="0"/>
              <a:t> century </a:t>
            </a:r>
            <a:r>
              <a:rPr lang="en-US" i="1" dirty="0"/>
              <a:t>Zohar</a:t>
            </a:r>
            <a:endParaRPr lang="en-US" dirty="0"/>
          </a:p>
          <a:p>
            <a:endParaRPr lang="en-US" dirty="0"/>
          </a:p>
        </p:txBody>
      </p:sp>
      <p:pic>
        <p:nvPicPr>
          <p:cNvPr id="2052" name="Picture 4" descr="https://upload.wikimedia.org/wikipedia/commons/2/20/Fotothek_df_tg_0007185_St%C3%A4ndebuch_%5E_Beruf_%5E_Theosoph_%5E_Kabba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130" y="1143000"/>
            <a:ext cx="3599520"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53740" y="5791200"/>
            <a:ext cx="3480050" cy="830997"/>
          </a:xfrm>
          <a:prstGeom prst="rect">
            <a:avLst/>
          </a:prstGeom>
          <a:noFill/>
        </p:spPr>
        <p:txBody>
          <a:bodyPr wrap="square" rtlCol="0">
            <a:spAutoFit/>
          </a:bodyPr>
          <a:lstStyle/>
          <a:p>
            <a:r>
              <a:rPr lang="en-US" sz="1600" dirty="0">
                <a:solidFill>
                  <a:schemeClr val="bg1">
                    <a:lumMod val="75000"/>
                  </a:schemeClr>
                </a:solidFill>
              </a:rPr>
              <a:t>Jewish Kabbalists portrayed in 1641; woodcut on paper, Saxon University Library, Dresden.</a:t>
            </a:r>
          </a:p>
        </p:txBody>
      </p:sp>
    </p:spTree>
    <p:extLst>
      <p:ext uri="{BB962C8B-B14F-4D97-AF65-F5344CB8AC3E}">
        <p14:creationId xmlns:p14="http://schemas.microsoft.com/office/powerpoint/2010/main" val="91588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FE4103-3430-427C-91DD-5FE70D63408A}"/>
              </a:ext>
            </a:extLst>
          </p:cNvPr>
          <p:cNvSpPr>
            <a:spLocks noGrp="1"/>
          </p:cNvSpPr>
          <p:nvPr>
            <p:ph type="title"/>
          </p:nvPr>
        </p:nvSpPr>
        <p:spPr/>
        <p:txBody>
          <a:bodyPr/>
          <a:lstStyle/>
          <a:p>
            <a:r>
              <a:rPr lang="en-US" i="1" dirty="0"/>
              <a:t>The Zohar</a:t>
            </a:r>
          </a:p>
        </p:txBody>
      </p:sp>
      <p:sp>
        <p:nvSpPr>
          <p:cNvPr id="3" name="Content Placeholder 2">
            <a:extLst>
              <a:ext uri="{FF2B5EF4-FFF2-40B4-BE49-F238E27FC236}">
                <a16:creationId xmlns:a16="http://schemas.microsoft.com/office/drawing/2014/main" xmlns="" id="{A2293C75-29FE-42B3-9A1D-8EE5ED8F32C1}"/>
              </a:ext>
            </a:extLst>
          </p:cNvPr>
          <p:cNvSpPr>
            <a:spLocks noGrp="1"/>
          </p:cNvSpPr>
          <p:nvPr>
            <p:ph sz="quarter" idx="1"/>
          </p:nvPr>
        </p:nvSpPr>
        <p:spPr/>
        <p:txBody>
          <a:bodyPr>
            <a:normAutofit fontScale="92500" lnSpcReduction="10000"/>
          </a:bodyPr>
          <a:lstStyle/>
          <a:p>
            <a:r>
              <a:rPr lang="en-US" dirty="0"/>
              <a:t>Written in obscure style of Aramaic (common language of Israel 500 BCE – 70 CE).</a:t>
            </a:r>
          </a:p>
          <a:p>
            <a:pPr lvl="1"/>
            <a:r>
              <a:rPr lang="en-US" dirty="0"/>
              <a:t>However, the language is not very sophisticated which leads scholars to think that this was not the native language of the writer</a:t>
            </a:r>
          </a:p>
          <a:p>
            <a:r>
              <a:rPr lang="en-US" dirty="0"/>
              <a:t>First appeared in 13</a:t>
            </a:r>
            <a:r>
              <a:rPr lang="en-US" baseline="30000" dirty="0"/>
              <a:t>th</a:t>
            </a:r>
            <a:r>
              <a:rPr lang="en-US" dirty="0"/>
              <a:t> century Spain</a:t>
            </a:r>
          </a:p>
          <a:p>
            <a:r>
              <a:rPr lang="en-US" dirty="0"/>
              <a:t>Published by a Jewish writer named Moses de León </a:t>
            </a:r>
            <a:r>
              <a:rPr lang="en-US" dirty="0">
                <a:sym typeface="Wingdings" panose="05000000000000000000" pitchFamily="2" charset="2"/>
              </a:rPr>
              <a:t> </a:t>
            </a:r>
            <a:r>
              <a:rPr lang="en-US" dirty="0"/>
              <a:t>ascribed the work to Shimon bar Yochai ("</a:t>
            </a:r>
            <a:r>
              <a:rPr lang="en-US" dirty="0" err="1"/>
              <a:t>Rashbi</a:t>
            </a:r>
            <a:r>
              <a:rPr lang="en-US" dirty="0"/>
              <a:t>")</a:t>
            </a:r>
          </a:p>
          <a:p>
            <a:pPr lvl="1"/>
            <a:r>
              <a:rPr lang="en-US" dirty="0" err="1"/>
              <a:t>Rashbi</a:t>
            </a:r>
            <a:r>
              <a:rPr lang="en-US" dirty="0"/>
              <a:t>: rabbi of the 2nd century Roman persecution </a:t>
            </a:r>
            <a:r>
              <a:rPr lang="en-US" dirty="0">
                <a:sym typeface="Wingdings" panose="05000000000000000000" pitchFamily="2" charset="2"/>
              </a:rPr>
              <a:t></a:t>
            </a:r>
            <a:r>
              <a:rPr lang="en-US" dirty="0"/>
              <a:t> hid in a cave for thirteen years studying the Torah and was inspired by the Prophet Elijah to write the </a:t>
            </a:r>
            <a:r>
              <a:rPr lang="en-US" i="1" dirty="0"/>
              <a:t>Zohar</a:t>
            </a:r>
            <a:r>
              <a:rPr lang="en-US" dirty="0"/>
              <a:t>. </a:t>
            </a:r>
          </a:p>
        </p:txBody>
      </p:sp>
    </p:spTree>
    <p:extLst>
      <p:ext uri="{BB962C8B-B14F-4D97-AF65-F5344CB8AC3E}">
        <p14:creationId xmlns:p14="http://schemas.microsoft.com/office/powerpoint/2010/main" val="3764691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52D9C7-07D0-4381-B49D-3E06DA0A496F}"/>
              </a:ext>
            </a:extLst>
          </p:cNvPr>
          <p:cNvSpPr>
            <a:spLocks noGrp="1"/>
          </p:cNvSpPr>
          <p:nvPr>
            <p:ph type="title"/>
          </p:nvPr>
        </p:nvSpPr>
        <p:spPr/>
        <p:txBody>
          <a:bodyPr>
            <a:normAutofit fontScale="90000"/>
          </a:bodyPr>
          <a:lstStyle/>
          <a:p>
            <a:r>
              <a:rPr lang="en-US" dirty="0"/>
              <a:t>Concealed and Revealed God</a:t>
            </a:r>
            <a:br>
              <a:rPr lang="en-US" dirty="0"/>
            </a:br>
            <a:r>
              <a:rPr lang="en-US" sz="2700" i="1" dirty="0"/>
              <a:t>Envisioned two aspects of God</a:t>
            </a:r>
            <a:endParaRPr lang="en-US" dirty="0"/>
          </a:p>
        </p:txBody>
      </p:sp>
      <p:sp>
        <p:nvSpPr>
          <p:cNvPr id="3" name="Content Placeholder 2">
            <a:extLst>
              <a:ext uri="{FF2B5EF4-FFF2-40B4-BE49-F238E27FC236}">
                <a16:creationId xmlns:a16="http://schemas.microsoft.com/office/drawing/2014/main" xmlns="" id="{460CA9C6-4F86-4AF5-85D4-98579C81910E}"/>
              </a:ext>
            </a:extLst>
          </p:cNvPr>
          <p:cNvSpPr>
            <a:spLocks noGrp="1"/>
          </p:cNvSpPr>
          <p:nvPr>
            <p:ph sz="quarter" idx="2"/>
          </p:nvPr>
        </p:nvSpPr>
        <p:spPr/>
        <p:txBody>
          <a:bodyPr>
            <a:normAutofit fontScale="85000" lnSpcReduction="20000"/>
          </a:bodyPr>
          <a:lstStyle/>
          <a:p>
            <a:r>
              <a:rPr lang="en-US" dirty="0"/>
              <a:t>God in essence, unknowable, absolutely transcendent, limitless divine simplicity</a:t>
            </a:r>
          </a:p>
          <a:p>
            <a:r>
              <a:rPr lang="en-US" i="1" dirty="0"/>
              <a:t>Ein/Ayn </a:t>
            </a:r>
            <a:r>
              <a:rPr lang="en-US" i="1" dirty="0" err="1"/>
              <a:t>Sof</a:t>
            </a:r>
            <a:r>
              <a:rPr lang="en-US" i="1" dirty="0"/>
              <a:t> </a:t>
            </a:r>
            <a:r>
              <a:rPr lang="en-US" dirty="0"/>
              <a:t>( </a:t>
            </a:r>
            <a:r>
              <a:rPr lang="he-IL" dirty="0"/>
              <a:t>אין סוף</a:t>
            </a:r>
            <a:r>
              <a:rPr lang="en-US" dirty="0"/>
              <a:t> “the infinite/endless”, literally “there is no end”). </a:t>
            </a:r>
            <a:r>
              <a:rPr lang="en-US" dirty="0">
                <a:sym typeface="Wingdings" panose="05000000000000000000" pitchFamily="2" charset="2"/>
              </a:rPr>
              <a:t> </a:t>
            </a:r>
          </a:p>
          <a:p>
            <a:r>
              <a:rPr lang="en-US" dirty="0">
                <a:sym typeface="Wingdings" panose="05000000000000000000" pitchFamily="2" charset="2"/>
              </a:rPr>
              <a:t>Negative Theology: nothing of the </a:t>
            </a:r>
            <a:r>
              <a:rPr lang="en-US" i="1" dirty="0" err="1">
                <a:sym typeface="Wingdings" panose="05000000000000000000" pitchFamily="2" charset="2"/>
              </a:rPr>
              <a:t>En</a:t>
            </a:r>
            <a:r>
              <a:rPr lang="en-US" i="1" dirty="0">
                <a:sym typeface="Wingdings" panose="05000000000000000000" pitchFamily="2" charset="2"/>
              </a:rPr>
              <a:t> </a:t>
            </a:r>
            <a:r>
              <a:rPr lang="en-US" i="1" dirty="0" err="1">
                <a:sym typeface="Wingdings" panose="05000000000000000000" pitchFamily="2" charset="2"/>
              </a:rPr>
              <a:t>Sof</a:t>
            </a:r>
            <a:r>
              <a:rPr lang="en-US" dirty="0">
                <a:sym typeface="Wingdings" panose="05000000000000000000" pitchFamily="2" charset="2"/>
              </a:rPr>
              <a:t> can be grasped</a:t>
            </a:r>
            <a:endParaRPr lang="en-US" dirty="0"/>
          </a:p>
        </p:txBody>
      </p:sp>
      <p:sp>
        <p:nvSpPr>
          <p:cNvPr id="6" name="Content Placeholder 5">
            <a:extLst>
              <a:ext uri="{FF2B5EF4-FFF2-40B4-BE49-F238E27FC236}">
                <a16:creationId xmlns:a16="http://schemas.microsoft.com/office/drawing/2014/main" xmlns="" id="{4471D07A-96E0-4FF7-83C0-B778A4F8F651}"/>
              </a:ext>
            </a:extLst>
          </p:cNvPr>
          <p:cNvSpPr>
            <a:spLocks noGrp="1"/>
          </p:cNvSpPr>
          <p:nvPr>
            <p:ph sz="quarter" idx="4"/>
          </p:nvPr>
        </p:nvSpPr>
        <p:spPr/>
        <p:txBody>
          <a:bodyPr>
            <a:normAutofit fontScale="77500" lnSpcReduction="20000"/>
          </a:bodyPr>
          <a:lstStyle/>
          <a:p>
            <a:r>
              <a:rPr lang="en-US" dirty="0"/>
              <a:t>God in manifestation, the revealed persona of God through which he creates and sustains and relates to humankind.</a:t>
            </a:r>
          </a:p>
          <a:p>
            <a:r>
              <a:rPr lang="en-US" dirty="0"/>
              <a:t>Accessible to human perception</a:t>
            </a:r>
          </a:p>
          <a:p>
            <a:r>
              <a:rPr lang="en-US" dirty="0"/>
              <a:t>Interacting throughout spiritual and physical existence, reveal the divine immanently, and are bound up in the life of people.</a:t>
            </a:r>
          </a:p>
          <a:p>
            <a:endParaRPr lang="en-US" dirty="0"/>
          </a:p>
          <a:p>
            <a:endParaRPr lang="en-US" dirty="0"/>
          </a:p>
        </p:txBody>
      </p:sp>
      <p:sp>
        <p:nvSpPr>
          <p:cNvPr id="4" name="Text Placeholder 3">
            <a:extLst>
              <a:ext uri="{FF2B5EF4-FFF2-40B4-BE49-F238E27FC236}">
                <a16:creationId xmlns:a16="http://schemas.microsoft.com/office/drawing/2014/main" xmlns="" id="{3A484043-4C06-4485-A08E-CC13F8183161}"/>
              </a:ext>
            </a:extLst>
          </p:cNvPr>
          <p:cNvSpPr>
            <a:spLocks noGrp="1"/>
          </p:cNvSpPr>
          <p:nvPr>
            <p:ph type="body" sz="quarter" idx="1"/>
          </p:nvPr>
        </p:nvSpPr>
        <p:spPr/>
        <p:txBody>
          <a:bodyPr/>
          <a:lstStyle/>
          <a:p>
            <a:r>
              <a:rPr lang="en-US" dirty="0"/>
              <a:t>God in essence</a:t>
            </a:r>
          </a:p>
        </p:txBody>
      </p:sp>
      <p:sp>
        <p:nvSpPr>
          <p:cNvPr id="5" name="Text Placeholder 4">
            <a:extLst>
              <a:ext uri="{FF2B5EF4-FFF2-40B4-BE49-F238E27FC236}">
                <a16:creationId xmlns:a16="http://schemas.microsoft.com/office/drawing/2014/main" xmlns="" id="{AB6567F3-DC02-4E52-8164-30C1C7411DAC}"/>
              </a:ext>
            </a:extLst>
          </p:cNvPr>
          <p:cNvSpPr>
            <a:spLocks noGrp="1"/>
          </p:cNvSpPr>
          <p:nvPr>
            <p:ph type="body" sz="quarter" idx="3"/>
          </p:nvPr>
        </p:nvSpPr>
        <p:spPr/>
        <p:txBody>
          <a:bodyPr/>
          <a:lstStyle/>
          <a:p>
            <a:r>
              <a:rPr lang="en-US" dirty="0"/>
              <a:t>God in manifestation</a:t>
            </a:r>
          </a:p>
        </p:txBody>
      </p:sp>
      <p:sp>
        <p:nvSpPr>
          <p:cNvPr id="7" name="TextBox 6">
            <a:extLst>
              <a:ext uri="{FF2B5EF4-FFF2-40B4-BE49-F238E27FC236}">
                <a16:creationId xmlns:a16="http://schemas.microsoft.com/office/drawing/2014/main" xmlns="" id="{7619C0E3-9ECF-44D1-BC57-29ED617EF4CE}"/>
              </a:ext>
            </a:extLst>
          </p:cNvPr>
          <p:cNvSpPr txBox="1"/>
          <p:nvPr/>
        </p:nvSpPr>
        <p:spPr>
          <a:xfrm>
            <a:off x="500743" y="5877064"/>
            <a:ext cx="8229600" cy="707886"/>
          </a:xfrm>
          <a:prstGeom prst="rect">
            <a:avLst/>
          </a:prstGeom>
          <a:noFill/>
        </p:spPr>
        <p:txBody>
          <a:bodyPr wrap="square" rtlCol="0">
            <a:spAutoFit/>
          </a:bodyPr>
          <a:lstStyle/>
          <a:p>
            <a:r>
              <a:rPr lang="en-US" sz="2000" dirty="0"/>
              <a:t>These two aspects are not contradictory but complement one another, emanations revealing the concealed mystery from within the Godhead.</a:t>
            </a:r>
          </a:p>
        </p:txBody>
      </p:sp>
    </p:spTree>
    <p:extLst>
      <p:ext uri="{BB962C8B-B14F-4D97-AF65-F5344CB8AC3E}">
        <p14:creationId xmlns:p14="http://schemas.microsoft.com/office/powerpoint/2010/main" val="28686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5B209CA-30D3-47C4-B932-4ED450133B83}"/>
              </a:ext>
            </a:extLst>
          </p:cNvPr>
          <p:cNvSpPr>
            <a:spLocks noGrp="1"/>
          </p:cNvSpPr>
          <p:nvPr>
            <p:ph type="title"/>
          </p:nvPr>
        </p:nvSpPr>
        <p:spPr/>
        <p:txBody>
          <a:bodyPr/>
          <a:lstStyle/>
          <a:p>
            <a:r>
              <a:rPr lang="en-US" dirty="0"/>
              <a:t>Origin of Evil</a:t>
            </a:r>
          </a:p>
        </p:txBody>
      </p:sp>
      <p:sp>
        <p:nvSpPr>
          <p:cNvPr id="8" name="Content Placeholder 7">
            <a:extLst>
              <a:ext uri="{FF2B5EF4-FFF2-40B4-BE49-F238E27FC236}">
                <a16:creationId xmlns:a16="http://schemas.microsoft.com/office/drawing/2014/main" xmlns="" id="{B4BCB6D6-CF76-4FE9-9A26-99565AE263FE}"/>
              </a:ext>
            </a:extLst>
          </p:cNvPr>
          <p:cNvSpPr>
            <a:spLocks noGrp="1"/>
          </p:cNvSpPr>
          <p:nvPr>
            <p:ph sz="quarter" idx="1"/>
          </p:nvPr>
        </p:nvSpPr>
        <p:spPr/>
        <p:txBody>
          <a:bodyPr>
            <a:normAutofit fontScale="92500" lnSpcReduction="20000"/>
          </a:bodyPr>
          <a:lstStyle/>
          <a:p>
            <a:r>
              <a:rPr lang="en-US" dirty="0"/>
              <a:t>Considered major concern in the Kabbalah</a:t>
            </a:r>
          </a:p>
          <a:p>
            <a:r>
              <a:rPr lang="en-US" dirty="0"/>
              <a:t>Some Kabbalists considered “evil” as a “quality of God” </a:t>
            </a:r>
            <a:r>
              <a:rPr lang="en-US" dirty="0">
                <a:sym typeface="Wingdings" panose="05000000000000000000" pitchFamily="2" charset="2"/>
              </a:rPr>
              <a:t> negativity enters into the “essence of the Absolute”  needs evil to “be what it is”</a:t>
            </a:r>
            <a:endParaRPr lang="en-US" dirty="0"/>
          </a:p>
          <a:p>
            <a:r>
              <a:rPr lang="en-US" dirty="0"/>
              <a:t>Medieval </a:t>
            </a:r>
            <a:r>
              <a:rPr lang="en-US" dirty="0" err="1"/>
              <a:t>Kabbalism</a:t>
            </a:r>
            <a:r>
              <a:rPr lang="en-US" dirty="0"/>
              <a:t>: evil as a demonic parallel to the holy, called the </a:t>
            </a:r>
            <a:r>
              <a:rPr lang="en-US" dirty="0" err="1"/>
              <a:t>Sitra</a:t>
            </a:r>
            <a:r>
              <a:rPr lang="en-US" dirty="0"/>
              <a:t> </a:t>
            </a:r>
            <a:r>
              <a:rPr lang="en-US" dirty="0" err="1"/>
              <a:t>Achra</a:t>
            </a:r>
            <a:r>
              <a:rPr lang="en-US" dirty="0"/>
              <a:t> (the "Other Side"), and the </a:t>
            </a:r>
            <a:r>
              <a:rPr lang="en-US" dirty="0" err="1"/>
              <a:t>Kelipot</a:t>
            </a:r>
            <a:r>
              <a:rPr lang="en-US" dirty="0"/>
              <a:t>/</a:t>
            </a:r>
            <a:r>
              <a:rPr lang="en-US" dirty="0" err="1"/>
              <a:t>Qliphoth</a:t>
            </a:r>
            <a:r>
              <a:rPr lang="en-US" dirty="0"/>
              <a:t> (the "Shells/Husks") that cover and conceal the holy, are nurtured from it, and yet also protect it by limiting its revelation. </a:t>
            </a:r>
          </a:p>
          <a:p>
            <a:r>
              <a:rPr lang="en-US" dirty="0" err="1"/>
              <a:t>Gersholm</a:t>
            </a:r>
            <a:r>
              <a:rPr lang="en-US" dirty="0"/>
              <a:t> </a:t>
            </a:r>
            <a:r>
              <a:rPr lang="en-US" dirty="0" err="1"/>
              <a:t>Scholem</a:t>
            </a:r>
            <a:r>
              <a:rPr lang="en-US" dirty="0"/>
              <a:t>: this element of the Spanish Kabbalah is a "Jewish gnostic" motif, in the sense of dual powers in the divine realm of manifestation. </a:t>
            </a:r>
          </a:p>
        </p:txBody>
      </p:sp>
      <p:sp>
        <p:nvSpPr>
          <p:cNvPr id="9" name="TextBox 8">
            <a:extLst>
              <a:ext uri="{FF2B5EF4-FFF2-40B4-BE49-F238E27FC236}">
                <a16:creationId xmlns:a16="http://schemas.microsoft.com/office/drawing/2014/main" xmlns="" id="{89651886-161F-4E0B-8F47-CA1C3CBDEA21}"/>
              </a:ext>
            </a:extLst>
          </p:cNvPr>
          <p:cNvSpPr txBox="1"/>
          <p:nvPr/>
        </p:nvSpPr>
        <p:spPr>
          <a:xfrm>
            <a:off x="304801" y="6248400"/>
            <a:ext cx="8686800" cy="307777"/>
          </a:xfrm>
          <a:prstGeom prst="rect">
            <a:avLst/>
          </a:prstGeom>
          <a:noFill/>
        </p:spPr>
        <p:txBody>
          <a:bodyPr wrap="square" rtlCol="0">
            <a:spAutoFit/>
          </a:bodyPr>
          <a:lstStyle/>
          <a:p>
            <a:r>
              <a:rPr lang="en-US" sz="1400" dirty="0" err="1">
                <a:solidFill>
                  <a:schemeClr val="bg1">
                    <a:lumMod val="75000"/>
                  </a:schemeClr>
                </a:solidFill>
              </a:rPr>
              <a:t>Cantoni</a:t>
            </a:r>
            <a:r>
              <a:rPr lang="en-US" sz="1400" dirty="0">
                <a:solidFill>
                  <a:schemeClr val="bg1">
                    <a:lumMod val="75000"/>
                  </a:schemeClr>
                </a:solidFill>
              </a:rPr>
              <a:t>, Piero (2006). "Demonology and Praxis of Exorcism and of the Liberation Prayers", in “Fides Catholica 1"</a:t>
            </a:r>
          </a:p>
        </p:txBody>
      </p:sp>
    </p:spTree>
    <p:extLst>
      <p:ext uri="{BB962C8B-B14F-4D97-AF65-F5344CB8AC3E}">
        <p14:creationId xmlns:p14="http://schemas.microsoft.com/office/powerpoint/2010/main" val="123906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56E072-769D-40C8-A7CB-56907DEE60B9}"/>
              </a:ext>
            </a:extLst>
          </p:cNvPr>
          <p:cNvSpPr>
            <a:spLocks noGrp="1"/>
          </p:cNvSpPr>
          <p:nvPr>
            <p:ph type="title"/>
          </p:nvPr>
        </p:nvSpPr>
        <p:spPr/>
        <p:txBody>
          <a:bodyPr>
            <a:normAutofit fontScale="90000"/>
          </a:bodyPr>
          <a:lstStyle/>
          <a:p>
            <a:r>
              <a:rPr lang="en-US" dirty="0"/>
              <a:t>Three Levels of the Soul</a:t>
            </a:r>
            <a:br>
              <a:rPr lang="en-US" dirty="0"/>
            </a:br>
            <a:r>
              <a:rPr lang="en-US" sz="3600" i="1" dirty="0"/>
              <a:t>compared with Plato’s Tripartite Soul</a:t>
            </a:r>
            <a:endParaRPr lang="en-US" dirty="0"/>
          </a:p>
        </p:txBody>
      </p:sp>
      <p:sp>
        <p:nvSpPr>
          <p:cNvPr id="3" name="Content Placeholder 2">
            <a:extLst>
              <a:ext uri="{FF2B5EF4-FFF2-40B4-BE49-F238E27FC236}">
                <a16:creationId xmlns:a16="http://schemas.microsoft.com/office/drawing/2014/main" xmlns="" id="{A982E3A3-75BA-460F-BB3A-425935813839}"/>
              </a:ext>
            </a:extLst>
          </p:cNvPr>
          <p:cNvSpPr>
            <a:spLocks noGrp="1"/>
          </p:cNvSpPr>
          <p:nvPr>
            <p:ph sz="quarter" idx="1"/>
          </p:nvPr>
        </p:nvSpPr>
        <p:spPr>
          <a:xfrm>
            <a:off x="612648" y="1600200"/>
            <a:ext cx="8153400" cy="3505200"/>
          </a:xfrm>
        </p:spPr>
        <p:txBody>
          <a:bodyPr>
            <a:normAutofit fontScale="77500" lnSpcReduction="20000"/>
          </a:bodyPr>
          <a:lstStyle/>
          <a:p>
            <a:r>
              <a:rPr lang="en-US" b="1" i="1" dirty="0"/>
              <a:t>Nefesh</a:t>
            </a:r>
            <a:r>
              <a:rPr lang="he-IL" b="1" dirty="0"/>
              <a:t> </a:t>
            </a:r>
            <a:r>
              <a:rPr lang="en-US" dirty="0"/>
              <a:t>(the lower part, or "animal part", of the soul). It is linked to instincts and bodily cravings. This part of the soul is provided at birth. Found in all humans </a:t>
            </a:r>
            <a:r>
              <a:rPr lang="en-US" dirty="0">
                <a:sym typeface="Wingdings" panose="05000000000000000000" pitchFamily="2" charset="2"/>
              </a:rPr>
              <a:t> enters the soul at birth. Source of physical/psychological nature.</a:t>
            </a:r>
            <a:endParaRPr lang="en-US" dirty="0"/>
          </a:p>
          <a:p>
            <a:r>
              <a:rPr lang="en-US" b="1" i="1" dirty="0" err="1"/>
              <a:t>Ruach</a:t>
            </a:r>
            <a:r>
              <a:rPr lang="en-US" dirty="0"/>
              <a:t> (the middle soul, the "spirit“). It contains the moral virtues and the ability to distinguish between good and evil. Not from birth, but developed over time.</a:t>
            </a:r>
          </a:p>
          <a:p>
            <a:r>
              <a:rPr lang="en-US" b="1" i="1" dirty="0" err="1"/>
              <a:t>Neshamah</a:t>
            </a:r>
            <a:r>
              <a:rPr lang="en-US" dirty="0"/>
              <a:t> (the higher soul, or "super-soul“). This separates man from all other life-forms. It is related to the intellect and allows man to enjoy and benefit from the afterlife. It allows one to have some awareness of the existence and presence of God. Developed over time.</a:t>
            </a:r>
          </a:p>
        </p:txBody>
      </p:sp>
      <p:pic>
        <p:nvPicPr>
          <p:cNvPr id="1026" name="Picture 2" descr="http://www.clt.astate.edu/wnarey/Honors%20Seminars_files/Horror/Horror%20overvue_files/faculty%20psychology.gif">
            <a:extLst>
              <a:ext uri="{FF2B5EF4-FFF2-40B4-BE49-F238E27FC236}">
                <a16:creationId xmlns:a16="http://schemas.microsoft.com/office/drawing/2014/main" xmlns="" id="{AD16243C-F41C-47B5-B8BE-3429A958E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110" y="4592169"/>
            <a:ext cx="5324475" cy="202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673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3BF422-85F1-4B5A-BB17-A9D8CBA17661}"/>
              </a:ext>
            </a:extLst>
          </p:cNvPr>
          <p:cNvSpPr>
            <a:spLocks noGrp="1"/>
          </p:cNvSpPr>
          <p:nvPr>
            <p:ph type="title"/>
          </p:nvPr>
        </p:nvSpPr>
        <p:spPr/>
        <p:txBody>
          <a:bodyPr/>
          <a:lstStyle/>
          <a:p>
            <a:r>
              <a:rPr lang="en-US" dirty="0"/>
              <a:t>Higher levels of the soul</a:t>
            </a:r>
          </a:p>
        </p:txBody>
      </p:sp>
      <p:sp>
        <p:nvSpPr>
          <p:cNvPr id="3" name="Content Placeholder 2">
            <a:extLst>
              <a:ext uri="{FF2B5EF4-FFF2-40B4-BE49-F238E27FC236}">
                <a16:creationId xmlns:a16="http://schemas.microsoft.com/office/drawing/2014/main" xmlns="" id="{B45E0DB2-7FEA-4C73-AB6C-FC9C8ABF1487}"/>
              </a:ext>
            </a:extLst>
          </p:cNvPr>
          <p:cNvSpPr>
            <a:spLocks noGrp="1"/>
          </p:cNvSpPr>
          <p:nvPr>
            <p:ph sz="quarter" idx="1"/>
          </p:nvPr>
        </p:nvSpPr>
        <p:spPr>
          <a:xfrm>
            <a:off x="3505200" y="1600200"/>
            <a:ext cx="5260848" cy="5105400"/>
          </a:xfrm>
        </p:spPr>
        <p:txBody>
          <a:bodyPr>
            <a:normAutofit fontScale="70000" lnSpcReduction="20000"/>
          </a:bodyPr>
          <a:lstStyle/>
          <a:p>
            <a:r>
              <a:rPr lang="en-US" dirty="0"/>
              <a:t>The </a:t>
            </a:r>
            <a:r>
              <a:rPr lang="en-US" i="1" dirty="0" err="1"/>
              <a:t>Raaya</a:t>
            </a:r>
            <a:r>
              <a:rPr lang="en-US" i="1" dirty="0"/>
              <a:t> </a:t>
            </a:r>
            <a:r>
              <a:rPr lang="en-US" i="1" dirty="0" err="1"/>
              <a:t>Meheimna</a:t>
            </a:r>
            <a:r>
              <a:rPr lang="en-US" i="1" dirty="0"/>
              <a:t> </a:t>
            </a:r>
            <a:r>
              <a:rPr lang="en-US" dirty="0"/>
              <a:t>(a section of related teachings spread throughout the </a:t>
            </a:r>
            <a:r>
              <a:rPr lang="en-US" i="1" dirty="0"/>
              <a:t>Zohar</a:t>
            </a:r>
            <a:r>
              <a:rPr lang="en-US" dirty="0"/>
              <a:t>) discusses fourth and fifth parts of the human soul, the </a:t>
            </a:r>
            <a:r>
              <a:rPr lang="en-US" b="1" dirty="0" err="1"/>
              <a:t>chayyah</a:t>
            </a:r>
            <a:r>
              <a:rPr lang="en-US" dirty="0"/>
              <a:t> and </a:t>
            </a:r>
            <a:r>
              <a:rPr lang="en-US" b="1" dirty="0" err="1"/>
              <a:t>yehidah</a:t>
            </a:r>
            <a:r>
              <a:rPr lang="en-US" b="1" dirty="0"/>
              <a:t>/</a:t>
            </a:r>
            <a:r>
              <a:rPr lang="en-US" b="1" dirty="0" err="1"/>
              <a:t>yechidah</a:t>
            </a:r>
            <a:r>
              <a:rPr lang="en-US" dirty="0"/>
              <a:t> (first mentioned in the Midrash Rabbah). </a:t>
            </a:r>
          </a:p>
          <a:p>
            <a:r>
              <a:rPr lang="en-US" dirty="0"/>
              <a:t>Gershom </a:t>
            </a:r>
            <a:r>
              <a:rPr lang="en-US" dirty="0" err="1"/>
              <a:t>Scholem</a:t>
            </a:r>
            <a:r>
              <a:rPr lang="en-US" dirty="0"/>
              <a:t>: "were considered to represent the </a:t>
            </a:r>
            <a:r>
              <a:rPr lang="en-US" dirty="0" err="1"/>
              <a:t>sublimest</a:t>
            </a:r>
            <a:r>
              <a:rPr lang="en-US" dirty="0"/>
              <a:t> levels of intuitive cognition, and to be within the grasp of only a few chosen individuals". </a:t>
            </a:r>
          </a:p>
          <a:p>
            <a:r>
              <a:rPr lang="en-US" dirty="0"/>
              <a:t>The </a:t>
            </a:r>
            <a:r>
              <a:rPr lang="en-US" dirty="0" err="1"/>
              <a:t>Chayyah</a:t>
            </a:r>
            <a:r>
              <a:rPr lang="en-US" dirty="0"/>
              <a:t> and the </a:t>
            </a:r>
            <a:r>
              <a:rPr lang="en-US" dirty="0" err="1"/>
              <a:t>Yechidah</a:t>
            </a:r>
            <a:r>
              <a:rPr lang="en-US" dirty="0"/>
              <a:t> do not enter into the body like the other three </a:t>
            </a:r>
            <a:r>
              <a:rPr lang="en-US" dirty="0">
                <a:sym typeface="Wingdings" panose="05000000000000000000" pitchFamily="2" charset="2"/>
              </a:rPr>
              <a:t> </a:t>
            </a:r>
            <a:r>
              <a:rPr lang="en-US" dirty="0"/>
              <a:t>received less attention in other sections of the Zohar.</a:t>
            </a:r>
          </a:p>
          <a:p>
            <a:pPr lvl="1"/>
            <a:r>
              <a:rPr lang="en-US" b="1" dirty="0" err="1"/>
              <a:t>Chayyah</a:t>
            </a:r>
            <a:r>
              <a:rPr lang="en-US" dirty="0"/>
              <a:t>: The part of the soul that allows one to have an awareness of the divine life force itself.</a:t>
            </a:r>
          </a:p>
          <a:p>
            <a:pPr lvl="1"/>
            <a:r>
              <a:rPr lang="en-US" b="1" dirty="0" err="1"/>
              <a:t>Yehidah</a:t>
            </a:r>
            <a:r>
              <a:rPr lang="en-US" dirty="0"/>
              <a:t>: The highest plane of the soul, in which one can achieve as full a union with God as is possible.</a:t>
            </a:r>
          </a:p>
        </p:txBody>
      </p:sp>
      <p:pic>
        <p:nvPicPr>
          <p:cNvPr id="4098" name="Picture 2" descr="Image result for kabbalah medieval manuscri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3402582"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6958" y="5715000"/>
            <a:ext cx="3810000" cy="954107"/>
          </a:xfrm>
          <a:prstGeom prst="rect">
            <a:avLst/>
          </a:prstGeom>
          <a:noFill/>
        </p:spPr>
        <p:txBody>
          <a:bodyPr wrap="square" rtlCol="0">
            <a:spAutoFit/>
          </a:bodyPr>
          <a:lstStyle/>
          <a:p>
            <a:r>
              <a:rPr lang="en-US" sz="1400" dirty="0">
                <a:solidFill>
                  <a:schemeClr val="bg1">
                    <a:lumMod val="75000"/>
                  </a:schemeClr>
                </a:solidFill>
              </a:rPr>
              <a:t>Influence of the sun, moon and stars on reading the signs of the Kabbalah, miniature from a Kabbalistic treatise, Greek manuscript. 16th century.</a:t>
            </a:r>
          </a:p>
        </p:txBody>
      </p:sp>
    </p:spTree>
    <p:extLst>
      <p:ext uri="{BB962C8B-B14F-4D97-AF65-F5344CB8AC3E}">
        <p14:creationId xmlns:p14="http://schemas.microsoft.com/office/powerpoint/2010/main" val="270156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1C9982-8ACF-4F6B-8683-5C1C5D2FF425}"/>
              </a:ext>
            </a:extLst>
          </p:cNvPr>
          <p:cNvSpPr>
            <a:spLocks noGrp="1"/>
          </p:cNvSpPr>
          <p:nvPr>
            <p:ph type="title"/>
          </p:nvPr>
        </p:nvSpPr>
        <p:spPr/>
        <p:txBody>
          <a:bodyPr/>
          <a:lstStyle/>
          <a:p>
            <a:r>
              <a:rPr lang="en-US" dirty="0"/>
              <a:t>Reincarnation</a:t>
            </a:r>
          </a:p>
        </p:txBody>
      </p:sp>
      <p:sp>
        <p:nvSpPr>
          <p:cNvPr id="3" name="Content Placeholder 2">
            <a:extLst>
              <a:ext uri="{FF2B5EF4-FFF2-40B4-BE49-F238E27FC236}">
                <a16:creationId xmlns:a16="http://schemas.microsoft.com/office/drawing/2014/main" xmlns="" id="{B3912279-26EC-45AB-B521-A98D040531A5}"/>
              </a:ext>
            </a:extLst>
          </p:cNvPr>
          <p:cNvSpPr>
            <a:spLocks noGrp="1"/>
          </p:cNvSpPr>
          <p:nvPr>
            <p:ph sz="quarter" idx="1"/>
          </p:nvPr>
        </p:nvSpPr>
        <p:spPr/>
        <p:txBody>
          <a:bodyPr>
            <a:normAutofit fontScale="92500"/>
          </a:bodyPr>
          <a:lstStyle/>
          <a:p>
            <a:r>
              <a:rPr lang="en-US" dirty="0"/>
              <a:t>Reincarnation, the transmigration of the soul after death, was introduced into Judaism as a central esoteric tenet of Kabbalah from the Medieval period onwards, called Gilgul </a:t>
            </a:r>
            <a:r>
              <a:rPr lang="en-US" dirty="0" err="1"/>
              <a:t>neshamot</a:t>
            </a:r>
            <a:r>
              <a:rPr lang="en-US" dirty="0"/>
              <a:t> ("cycles of the soul"). </a:t>
            </a:r>
          </a:p>
          <a:p>
            <a:r>
              <a:rPr lang="en-US" dirty="0"/>
              <a:t>The concept does not appear overtly in the Hebrew Bible or classic rabbinic literature, and was rejected by various Medieval Jewish philosophers. </a:t>
            </a:r>
          </a:p>
          <a:p>
            <a:r>
              <a:rPr lang="en-US" dirty="0"/>
              <a:t>However, the Kabbalists explained a number of scriptural passages in reference to Gilgulim. </a:t>
            </a:r>
          </a:p>
          <a:p>
            <a:r>
              <a:rPr lang="en-US" dirty="0"/>
              <a:t>Entered Jewish thought primarily as a literary motif</a:t>
            </a:r>
          </a:p>
        </p:txBody>
      </p:sp>
    </p:spTree>
    <p:extLst>
      <p:ext uri="{BB962C8B-B14F-4D97-AF65-F5344CB8AC3E}">
        <p14:creationId xmlns:p14="http://schemas.microsoft.com/office/powerpoint/2010/main" val="13823431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977</TotalTime>
  <Words>1017</Words>
  <Application>Microsoft Office PowerPoint</Application>
  <PresentationFormat>On-screen Show (4:3)</PresentationFormat>
  <Paragraphs>62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Levenim MT</vt:lpstr>
      <vt:lpstr>Tw Cen MT</vt:lpstr>
      <vt:lpstr>Wingdings</vt:lpstr>
      <vt:lpstr>Wingdings 2</vt:lpstr>
      <vt:lpstr>Median</vt:lpstr>
      <vt:lpstr>The Kabbalah</vt:lpstr>
      <vt:lpstr>Overview of the Kabbalah</vt:lpstr>
      <vt:lpstr>Transmission of sacred ideas</vt:lpstr>
      <vt:lpstr>The Zohar</vt:lpstr>
      <vt:lpstr>Concealed and Revealed God Envisioned two aspects of God</vt:lpstr>
      <vt:lpstr>Origin of Evil</vt:lpstr>
      <vt:lpstr>Three Levels of the Soul compared with Plato’s Tripartite Soul</vt:lpstr>
      <vt:lpstr>Higher levels of the soul</vt:lpstr>
      <vt:lpstr>Reincarnation</vt:lpstr>
      <vt:lpstr>Hebrew Language as Divine</vt:lpstr>
    </vt:vector>
  </TitlesOfParts>
  <Company>CSU Monterey Bay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Proof of God’s Existence: St. Anselm and Avicenna</dc:title>
  <dc:creator>CSUMB</dc:creator>
  <cp:lastModifiedBy>Stephanie Spoto</cp:lastModifiedBy>
  <cp:revision>97</cp:revision>
  <dcterms:created xsi:type="dcterms:W3CDTF">2019-02-27T18:57:59Z</dcterms:created>
  <dcterms:modified xsi:type="dcterms:W3CDTF">2019-04-11T15:26:14Z</dcterms:modified>
</cp:coreProperties>
</file>